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</p:sldIdLst>
  <p:sldSz cy="6858000" cx="12192000"/>
  <p:notesSz cx="6858000" cy="9144000"/>
  <p:embeddedFontLst>
    <p:embeddedFont>
      <p:font typeface="Lato"/>
      <p:regular r:id="rId9"/>
      <p:bold r:id="rId10"/>
      <p:italic r:id="rId11"/>
      <p:boldItalic r:id="rId12"/>
    </p:embeddedFont>
    <p:embeddedFont>
      <p:font typeface="Lato Black"/>
      <p:bold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598">
          <p15:clr>
            <a:srgbClr val="747775"/>
          </p15:clr>
        </p15:guide>
        <p15:guide id="2" pos="418">
          <p15:clr>
            <a:srgbClr val="747775"/>
          </p15:clr>
        </p15:guide>
        <p15:guide id="3" pos="2750">
          <p15:clr>
            <a:srgbClr val="747775"/>
          </p15:clr>
        </p15:guide>
        <p15:guide id="4" pos="4930">
          <p15:clr>
            <a:srgbClr val="747775"/>
          </p15:clr>
        </p15:guide>
        <p15:guide id="5" pos="5082">
          <p15:clr>
            <a:srgbClr val="747775"/>
          </p15:clr>
        </p15:guide>
        <p15:guide id="6" pos="7262">
          <p15:clr>
            <a:srgbClr val="747775"/>
          </p15:clr>
        </p15:guide>
        <p15:guide id="7" pos="3764">
          <p15:clr>
            <a:srgbClr val="747775"/>
          </p15:clr>
        </p15:guide>
        <p15:guide id="8" pos="3916">
          <p15:clr>
            <a:srgbClr val="747775"/>
          </p15:clr>
        </p15:guide>
        <p15:guide id="9" orient="horz" pos="1261">
          <p15:clr>
            <a:srgbClr val="747775"/>
          </p15:clr>
        </p15:guide>
      </p15:sldGuideLst>
    </p:ext>
    <p:ext uri="GoogleSlidesCustomDataVersion2">
      <go:slidesCustomData xmlns:go="http://customooxmlschemas.google.com/" r:id="rId15" roundtripDataSignature="AMtx7mitG9iZ2scD81S56X2T+jHSdXom+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C29E03A-393D-484C-AA77-4DA8152C0D45}">
  <a:tblStyle styleId="{0C29E03A-393D-484C-AA77-4DA8152C0D45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598"/>
        <p:guide pos="418"/>
        <p:guide pos="2750"/>
        <p:guide pos="4930"/>
        <p:guide pos="5082"/>
        <p:guide pos="7262"/>
        <p:guide pos="3764"/>
        <p:guide pos="3916"/>
        <p:guide pos="1261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Lato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font" Target="fonts/Lato-italic.fntdata"/><Relationship Id="rId10" Type="http://schemas.openxmlformats.org/officeDocument/2006/relationships/font" Target="fonts/Lato-bold.fntdata"/><Relationship Id="rId13" Type="http://schemas.openxmlformats.org/officeDocument/2006/relationships/font" Target="fonts/LatoBlack-bold.fntdata"/><Relationship Id="rId12" Type="http://schemas.openxmlformats.org/officeDocument/2006/relationships/font" Target="fonts/Lato-boldItalic.fntdata"/><Relationship Id="rId15" Type="http://customschemas.google.com/relationships/presentationmetadata" Target="metadata"/><Relationship Id="rId14" Type="http://schemas.openxmlformats.org/officeDocument/2006/relationships/font" Target="fonts/LatoBlack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ID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e5fab15aaf_2_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5" name="Google Shape;125;g2e5fab15aaf_2_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e5fab15aaf_2_3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3" name="Google Shape;133;g2e5fab15aaf_2_3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www.howtosucklessbooks.com" TargetMode="External"/><Relationship Id="rId3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4"/>
          <p:cNvSpPr txBox="1"/>
          <p:nvPr/>
        </p:nvSpPr>
        <p:spPr>
          <a:xfrm>
            <a:off x="768000" y="6560600"/>
            <a:ext cx="2068200" cy="1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18000" lIns="18000" spcFirstLastPara="1" rIns="18000" wrap="square" tIns="180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ID" sz="9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2"/>
              </a:rPr>
              <a:t>www.howtosucklessbooks.com</a:t>
            </a:r>
            <a:endParaRPr b="0" i="0" sz="900" u="none" cap="none" strike="noStrike">
              <a:solidFill>
                <a:srgbClr val="752CC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 close up of a logo&#10;&#10;Description automatically generated" id="17" name="Google Shape;17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072300" y="439163"/>
            <a:ext cx="1650997" cy="422275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34"/>
          <p:cNvSpPr/>
          <p:nvPr/>
        </p:nvSpPr>
        <p:spPr>
          <a:xfrm>
            <a:off x="-12700" y="6403975"/>
            <a:ext cx="11736000" cy="36600"/>
          </a:xfrm>
          <a:prstGeom prst="roundRect">
            <a:avLst>
              <a:gd fmla="val 50000" name="adj"/>
            </a:avLst>
          </a:prstGeom>
          <a:solidFill>
            <a:srgbClr val="7546C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34"/>
          <p:cNvSpPr/>
          <p:nvPr/>
        </p:nvSpPr>
        <p:spPr>
          <a:xfrm rot="-5400000">
            <a:off x="11687460" y="6332130"/>
            <a:ext cx="169845" cy="180290"/>
          </a:xfrm>
          <a:custGeom>
            <a:rect b="b" l="l" r="r" t="t"/>
            <a:pathLst>
              <a:path extrusionOk="0" h="3278008" w="3088097">
                <a:moveTo>
                  <a:pt x="3070294" y="149375"/>
                </a:moveTo>
                <a:lnTo>
                  <a:pt x="2255982" y="1169982"/>
                </a:lnTo>
                <a:cubicBezTo>
                  <a:pt x="2236391" y="1218635"/>
                  <a:pt x="2253764" y="1274291"/>
                  <a:pt x="2297382" y="1303040"/>
                </a:cubicBezTo>
                <a:lnTo>
                  <a:pt x="3039614" y="2235187"/>
                </a:lnTo>
                <a:cubicBezTo>
                  <a:pt x="3131285" y="2357556"/>
                  <a:pt x="3084341" y="2445279"/>
                  <a:pt x="2970862" y="2437539"/>
                </a:cubicBezTo>
                <a:lnTo>
                  <a:pt x="2033460" y="2080013"/>
                </a:lnTo>
                <a:cubicBezTo>
                  <a:pt x="1980971" y="2076696"/>
                  <a:pt x="1933288" y="2110237"/>
                  <a:pt x="1919242" y="2160733"/>
                </a:cubicBezTo>
                <a:lnTo>
                  <a:pt x="1654212" y="3197188"/>
                </a:lnTo>
                <a:cubicBezTo>
                  <a:pt x="1623532" y="3306289"/>
                  <a:pt x="1467545" y="3304446"/>
                  <a:pt x="1439822" y="3194608"/>
                </a:cubicBezTo>
                <a:lnTo>
                  <a:pt x="1096428" y="2150781"/>
                </a:lnTo>
                <a:cubicBezTo>
                  <a:pt x="1083491" y="2099917"/>
                  <a:pt x="1036917" y="2065270"/>
                  <a:pt x="984428" y="2067481"/>
                </a:cubicBezTo>
                <a:lnTo>
                  <a:pt x="115779" y="2430167"/>
                </a:lnTo>
                <a:cubicBezTo>
                  <a:pt x="2300" y="2434958"/>
                  <a:pt x="-44274" y="2286420"/>
                  <a:pt x="52201" y="2225972"/>
                </a:cubicBezTo>
                <a:lnTo>
                  <a:pt x="740097" y="1283874"/>
                </a:lnTo>
                <a:cubicBezTo>
                  <a:pt x="784454" y="1255862"/>
                  <a:pt x="803305" y="1200943"/>
                  <a:pt x="784824" y="1151921"/>
                </a:cubicBezTo>
                <a:lnTo>
                  <a:pt x="58116" y="149744"/>
                </a:lnTo>
                <a:cubicBezTo>
                  <a:pt x="18564" y="43592"/>
                  <a:pt x="145720" y="-46342"/>
                  <a:pt x="232954" y="26269"/>
                </a:cubicBezTo>
                <a:lnTo>
                  <a:pt x="1456455" y="677923"/>
                </a:lnTo>
                <a:cubicBezTo>
                  <a:pt x="1496746" y="711464"/>
                  <a:pt x="1555149" y="712202"/>
                  <a:pt x="1596179" y="679766"/>
                </a:cubicBezTo>
                <a:lnTo>
                  <a:pt x="2898043" y="21846"/>
                </a:lnTo>
                <a:cubicBezTo>
                  <a:pt x="2997106" y="-41919"/>
                  <a:pt x="3112063" y="44329"/>
                  <a:pt x="3069925" y="149744"/>
                </a:cubicBezTo>
                <a:lnTo>
                  <a:pt x="3070294" y="149375"/>
                </a:lnTo>
                <a:close/>
              </a:path>
            </a:pathLst>
          </a:custGeom>
          <a:solidFill>
            <a:srgbClr val="752CC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4_Title Slide">
  <p:cSld name="14_Title Slide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30"/>
          <p:cNvSpPr/>
          <p:nvPr/>
        </p:nvSpPr>
        <p:spPr>
          <a:xfrm>
            <a:off x="0" y="0"/>
            <a:ext cx="3730625" cy="5227638"/>
          </a:xfrm>
          <a:prstGeom prst="rect">
            <a:avLst/>
          </a:prstGeom>
          <a:solidFill>
            <a:srgbClr val="2C7CA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40;p30"/>
          <p:cNvSpPr/>
          <p:nvPr>
            <p:ph idx="2" type="pic"/>
          </p:nvPr>
        </p:nvSpPr>
        <p:spPr>
          <a:xfrm>
            <a:off x="1524000" y="1034143"/>
            <a:ext cx="3730171" cy="47897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6_Title Slide">
  <p:cSld name="16_Title Slide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1"/>
          <p:cNvSpPr/>
          <p:nvPr>
            <p:ph idx="2" type="pic"/>
          </p:nvPr>
        </p:nvSpPr>
        <p:spPr>
          <a:xfrm>
            <a:off x="0" y="0"/>
            <a:ext cx="12192000" cy="302455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2_Title Slide">
  <p:cSld name="32_Title Slide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6_Title Slide">
  <p:cSld name="26_Title Slide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3"/>
          <p:cNvSpPr/>
          <p:nvPr>
            <p:ph idx="2" type="pic"/>
          </p:nvPr>
        </p:nvSpPr>
        <p:spPr>
          <a:xfrm>
            <a:off x="8708570" y="0"/>
            <a:ext cx="3483429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46" name="Google Shape;46;p33"/>
          <p:cNvSpPr/>
          <p:nvPr>
            <p:ph idx="3" type="pic"/>
          </p:nvPr>
        </p:nvSpPr>
        <p:spPr>
          <a:xfrm>
            <a:off x="5907315" y="3428998"/>
            <a:ext cx="2728686" cy="342900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5_Title Slide">
  <p:cSld name="35_Title Slide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35"/>
          <p:cNvSpPr/>
          <p:nvPr>
            <p:ph idx="2" type="pic"/>
          </p:nvPr>
        </p:nvSpPr>
        <p:spPr>
          <a:xfrm>
            <a:off x="4789714" y="2025748"/>
            <a:ext cx="2612572" cy="164455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49" name="Google Shape;49;p35"/>
          <p:cNvSpPr/>
          <p:nvPr>
            <p:ph idx="3" type="pic"/>
          </p:nvPr>
        </p:nvSpPr>
        <p:spPr>
          <a:xfrm>
            <a:off x="8403771" y="2025748"/>
            <a:ext cx="2612572" cy="164455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" name="Google Shape;50;p35"/>
          <p:cNvSpPr/>
          <p:nvPr>
            <p:ph idx="4" type="pic"/>
          </p:nvPr>
        </p:nvSpPr>
        <p:spPr>
          <a:xfrm>
            <a:off x="1175657" y="2025748"/>
            <a:ext cx="2612572" cy="164455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4_Title Slide">
  <p:cSld name="34_Title Slide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6"/>
          <p:cNvSpPr/>
          <p:nvPr>
            <p:ph idx="2" type="pic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1_Title Slide">
  <p:cSld name="31_Title Slide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7"/>
          <p:cNvSpPr/>
          <p:nvPr>
            <p:ph idx="2" type="pic"/>
          </p:nvPr>
        </p:nvSpPr>
        <p:spPr>
          <a:xfrm>
            <a:off x="2840182" y="0"/>
            <a:ext cx="9351818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5_Title Slide">
  <p:cSld name="5_Title Slide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8"/>
          <p:cNvSpPr/>
          <p:nvPr/>
        </p:nvSpPr>
        <p:spPr>
          <a:xfrm>
            <a:off x="0" y="2157413"/>
            <a:ext cx="6197600" cy="2543175"/>
          </a:xfrm>
          <a:prstGeom prst="rect">
            <a:avLst/>
          </a:prstGeom>
          <a:gradFill>
            <a:gsLst>
              <a:gs pos="0">
                <a:srgbClr val="61D79D"/>
              </a:gs>
              <a:gs pos="100000">
                <a:srgbClr val="3DA1D6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38"/>
          <p:cNvSpPr/>
          <p:nvPr>
            <p:ph idx="2" type="pic"/>
          </p:nvPr>
        </p:nvSpPr>
        <p:spPr>
          <a:xfrm>
            <a:off x="1045026" y="812800"/>
            <a:ext cx="3207659" cy="326571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8" name="Google Shape;58;p38"/>
          <p:cNvSpPr/>
          <p:nvPr>
            <p:ph idx="3" type="pic"/>
          </p:nvPr>
        </p:nvSpPr>
        <p:spPr>
          <a:xfrm>
            <a:off x="2387601" y="2445657"/>
            <a:ext cx="3207658" cy="3599541"/>
          </a:xfrm>
          <a:prstGeom prst="rect">
            <a:avLst/>
          </a:prstGeom>
          <a:solidFill>
            <a:schemeClr val="lt1"/>
          </a:solidFill>
          <a:ln cap="flat" cmpd="sng" w="571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6_Title Slide">
  <p:cSld name="6_Title Slide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9"/>
          <p:cNvSpPr/>
          <p:nvPr/>
        </p:nvSpPr>
        <p:spPr>
          <a:xfrm>
            <a:off x="0" y="0"/>
            <a:ext cx="7024688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39"/>
          <p:cNvSpPr/>
          <p:nvPr>
            <p:ph idx="2" type="pic"/>
          </p:nvPr>
        </p:nvSpPr>
        <p:spPr>
          <a:xfrm>
            <a:off x="5181600" y="584199"/>
            <a:ext cx="3490686" cy="17272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" name="Google Shape;62;p39"/>
          <p:cNvSpPr/>
          <p:nvPr>
            <p:ph idx="3" type="pic"/>
          </p:nvPr>
        </p:nvSpPr>
        <p:spPr>
          <a:xfrm>
            <a:off x="5181600" y="2565399"/>
            <a:ext cx="3490686" cy="17272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" name="Google Shape;63;p39"/>
          <p:cNvSpPr/>
          <p:nvPr>
            <p:ph idx="4" type="pic"/>
          </p:nvPr>
        </p:nvSpPr>
        <p:spPr>
          <a:xfrm>
            <a:off x="5181600" y="4546599"/>
            <a:ext cx="3490686" cy="17272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 Slide">
  <p:cSld name="7_Title Slide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40"/>
          <p:cNvSpPr/>
          <p:nvPr>
            <p:ph idx="2" type="pic"/>
          </p:nvPr>
        </p:nvSpPr>
        <p:spPr>
          <a:xfrm>
            <a:off x="5965371" y="874487"/>
            <a:ext cx="1346202" cy="13462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" name="Google Shape;66;p40"/>
          <p:cNvSpPr/>
          <p:nvPr>
            <p:ph idx="3" type="pic"/>
          </p:nvPr>
        </p:nvSpPr>
        <p:spPr>
          <a:xfrm>
            <a:off x="5965370" y="2755899"/>
            <a:ext cx="1346202" cy="13462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7" name="Google Shape;67;p40"/>
          <p:cNvSpPr/>
          <p:nvPr>
            <p:ph idx="4" type="pic"/>
          </p:nvPr>
        </p:nvSpPr>
        <p:spPr>
          <a:xfrm>
            <a:off x="5965369" y="4637311"/>
            <a:ext cx="1346202" cy="13462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2"/>
          <p:cNvSpPr/>
          <p:nvPr>
            <p:ph idx="2" type="pic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1_Title Slide">
  <p:cSld name="11_Title Slide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1"/>
          <p:cNvSpPr/>
          <p:nvPr/>
        </p:nvSpPr>
        <p:spPr>
          <a:xfrm>
            <a:off x="8651875" y="0"/>
            <a:ext cx="3540125" cy="6858000"/>
          </a:xfrm>
          <a:prstGeom prst="rect">
            <a:avLst/>
          </a:prstGeom>
          <a:gradFill>
            <a:gsLst>
              <a:gs pos="0">
                <a:srgbClr val="61D79D"/>
              </a:gs>
              <a:gs pos="100000">
                <a:srgbClr val="3DA1D6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41"/>
          <p:cNvSpPr/>
          <p:nvPr>
            <p:ph idx="2" type="pic"/>
          </p:nvPr>
        </p:nvSpPr>
        <p:spPr>
          <a:xfrm>
            <a:off x="6710289" y="0"/>
            <a:ext cx="4192172" cy="579588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" name="Google Shape;71;p41"/>
          <p:cNvSpPr/>
          <p:nvPr>
            <p:ph idx="3" type="pic"/>
          </p:nvPr>
        </p:nvSpPr>
        <p:spPr>
          <a:xfrm>
            <a:off x="5650639" y="2391508"/>
            <a:ext cx="2250830" cy="1691389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3_Title Slide">
  <p:cSld name="13_Title Slide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2"/>
          <p:cNvSpPr/>
          <p:nvPr/>
        </p:nvSpPr>
        <p:spPr>
          <a:xfrm>
            <a:off x="6415088" y="1490663"/>
            <a:ext cx="3875087" cy="3876675"/>
          </a:xfrm>
          <a:prstGeom prst="ellipse">
            <a:avLst/>
          </a:prstGeom>
          <a:gradFill>
            <a:gsLst>
              <a:gs pos="0">
                <a:srgbClr val="61D79D"/>
              </a:gs>
              <a:gs pos="100000">
                <a:srgbClr val="3DA1D6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42"/>
          <p:cNvSpPr/>
          <p:nvPr>
            <p:ph idx="2" type="pic"/>
          </p:nvPr>
        </p:nvSpPr>
        <p:spPr>
          <a:xfrm>
            <a:off x="5499099" y="1041400"/>
            <a:ext cx="1295400" cy="1295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" name="Google Shape;75;p42"/>
          <p:cNvSpPr/>
          <p:nvPr>
            <p:ph idx="3" type="pic"/>
          </p:nvPr>
        </p:nvSpPr>
        <p:spPr>
          <a:xfrm>
            <a:off x="8888184" y="3032088"/>
            <a:ext cx="1295400" cy="1295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5_Title Slide">
  <p:cSld name="15_Title Slide">
    <p:bg>
      <p:bgPr>
        <a:solidFill>
          <a:srgbClr val="F9F9F9"/>
        </a:solidFill>
      </p:bgPr>
    </p:bg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43"/>
          <p:cNvSpPr/>
          <p:nvPr>
            <p:ph idx="2" type="pic"/>
          </p:nvPr>
        </p:nvSpPr>
        <p:spPr>
          <a:xfrm>
            <a:off x="7082972" y="3891642"/>
            <a:ext cx="2496458" cy="2496458"/>
          </a:xfrm>
          <a:prstGeom prst="rect">
            <a:avLst/>
          </a:prstGeom>
          <a:solidFill>
            <a:schemeClr val="lt1"/>
          </a:solidFill>
          <a:ln cap="flat" cmpd="sng" w="571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8" name="Google Shape;78;p43"/>
          <p:cNvSpPr/>
          <p:nvPr>
            <p:ph idx="3" type="pic"/>
          </p:nvPr>
        </p:nvSpPr>
        <p:spPr>
          <a:xfrm>
            <a:off x="4332514" y="1511298"/>
            <a:ext cx="3127830" cy="3127830"/>
          </a:xfrm>
          <a:prstGeom prst="rect">
            <a:avLst/>
          </a:prstGeom>
          <a:solidFill>
            <a:schemeClr val="lt1"/>
          </a:solidFill>
          <a:ln cap="flat" cmpd="sng" w="571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9" name="Google Shape;79;p43"/>
          <p:cNvSpPr/>
          <p:nvPr>
            <p:ph idx="4" type="pic"/>
          </p:nvPr>
        </p:nvSpPr>
        <p:spPr>
          <a:xfrm>
            <a:off x="7736115" y="469900"/>
            <a:ext cx="1959428" cy="1959428"/>
          </a:xfrm>
          <a:prstGeom prst="rect">
            <a:avLst/>
          </a:prstGeom>
          <a:solidFill>
            <a:schemeClr val="lt1"/>
          </a:solidFill>
          <a:ln cap="flat" cmpd="sng" w="571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0" name="Google Shape;80;p43"/>
          <p:cNvSpPr/>
          <p:nvPr>
            <p:ph idx="5" type="pic"/>
          </p:nvPr>
        </p:nvSpPr>
        <p:spPr>
          <a:xfrm>
            <a:off x="9347201" y="2578099"/>
            <a:ext cx="2061030" cy="2061030"/>
          </a:xfrm>
          <a:prstGeom prst="rect">
            <a:avLst/>
          </a:prstGeom>
          <a:solidFill>
            <a:schemeClr val="lt1"/>
          </a:solidFill>
          <a:ln cap="flat" cmpd="sng" w="571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7_Title Slide">
  <p:cSld name="17_Title Slide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4"/>
          <p:cNvSpPr/>
          <p:nvPr>
            <p:ph idx="2" type="pic"/>
          </p:nvPr>
        </p:nvSpPr>
        <p:spPr>
          <a:xfrm>
            <a:off x="578577" y="1752600"/>
            <a:ext cx="3352800" cy="3352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8_Title Slide">
  <p:cSld name="18_Title Slide">
    <p:bg>
      <p:bgPr>
        <a:solidFill>
          <a:srgbClr val="F9F9F9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45"/>
          <p:cNvSpPr/>
          <p:nvPr>
            <p:ph idx="2" type="pic"/>
          </p:nvPr>
        </p:nvSpPr>
        <p:spPr>
          <a:xfrm>
            <a:off x="0" y="787792"/>
            <a:ext cx="3840480" cy="60702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9_Title Slide">
  <p:cSld name="19_Title Slide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46"/>
          <p:cNvSpPr/>
          <p:nvPr>
            <p:ph idx="2" type="pic"/>
          </p:nvPr>
        </p:nvSpPr>
        <p:spPr>
          <a:xfrm>
            <a:off x="0" y="4572003"/>
            <a:ext cx="4068000" cy="228599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7" name="Google Shape;87;p46"/>
          <p:cNvSpPr/>
          <p:nvPr>
            <p:ph idx="3" type="pic"/>
          </p:nvPr>
        </p:nvSpPr>
        <p:spPr>
          <a:xfrm>
            <a:off x="-12000" y="-4"/>
            <a:ext cx="4092000" cy="228599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8" name="Google Shape;88;p46"/>
          <p:cNvSpPr/>
          <p:nvPr>
            <p:ph idx="4" type="pic"/>
          </p:nvPr>
        </p:nvSpPr>
        <p:spPr>
          <a:xfrm>
            <a:off x="8124000" y="0"/>
            <a:ext cx="4068000" cy="228599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9" name="Google Shape;89;p46"/>
          <p:cNvSpPr/>
          <p:nvPr>
            <p:ph idx="5" type="pic"/>
          </p:nvPr>
        </p:nvSpPr>
        <p:spPr>
          <a:xfrm>
            <a:off x="4068000" y="2285998"/>
            <a:ext cx="4068000" cy="228599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0" name="Google Shape;90;p46"/>
          <p:cNvSpPr/>
          <p:nvPr>
            <p:ph idx="6" type="pic"/>
          </p:nvPr>
        </p:nvSpPr>
        <p:spPr>
          <a:xfrm>
            <a:off x="8124000" y="4572001"/>
            <a:ext cx="4068000" cy="228599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0_Title Slide">
  <p:cSld name="20_Title Slide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47"/>
          <p:cNvSpPr/>
          <p:nvPr>
            <p:ph idx="2" type="pic"/>
          </p:nvPr>
        </p:nvSpPr>
        <p:spPr>
          <a:xfrm>
            <a:off x="5638800" y="1300162"/>
            <a:ext cx="6553200" cy="425767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1_Title Slide">
  <p:cSld name="21_Title Slide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48"/>
          <p:cNvSpPr/>
          <p:nvPr>
            <p:ph idx="2" type="pic"/>
          </p:nvPr>
        </p:nvSpPr>
        <p:spPr>
          <a:xfrm>
            <a:off x="839371" y="800854"/>
            <a:ext cx="4557933" cy="26088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5" name="Google Shape;95;p48"/>
          <p:cNvSpPr/>
          <p:nvPr>
            <p:ph idx="3" type="pic"/>
          </p:nvPr>
        </p:nvSpPr>
        <p:spPr>
          <a:xfrm>
            <a:off x="6250560" y="3409739"/>
            <a:ext cx="2358867" cy="17108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" name="Google Shape;96;p48"/>
          <p:cNvSpPr/>
          <p:nvPr>
            <p:ph idx="4" type="pic"/>
          </p:nvPr>
        </p:nvSpPr>
        <p:spPr>
          <a:xfrm>
            <a:off x="8993762" y="3409738"/>
            <a:ext cx="2358867" cy="17108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2_Title Slide">
  <p:cSld name="22_Title Slide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9"/>
          <p:cNvSpPr/>
          <p:nvPr>
            <p:ph idx="2" type="pic"/>
          </p:nvPr>
        </p:nvSpPr>
        <p:spPr>
          <a:xfrm>
            <a:off x="9453488" y="0"/>
            <a:ext cx="2738514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" name="Google Shape;99;p49"/>
          <p:cNvSpPr/>
          <p:nvPr>
            <p:ph idx="3" type="pic"/>
          </p:nvPr>
        </p:nvSpPr>
        <p:spPr>
          <a:xfrm>
            <a:off x="4726744" y="0"/>
            <a:ext cx="4726744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" name="Google Shape;100;p49"/>
          <p:cNvSpPr/>
          <p:nvPr>
            <p:ph idx="4" type="pic"/>
          </p:nvPr>
        </p:nvSpPr>
        <p:spPr>
          <a:xfrm>
            <a:off x="0" y="3429000"/>
            <a:ext cx="4726744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3_Title Slide">
  <p:cSld name="23_Title Slid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50"/>
          <p:cNvSpPr/>
          <p:nvPr>
            <p:ph idx="2" type="pic"/>
          </p:nvPr>
        </p:nvSpPr>
        <p:spPr>
          <a:xfrm>
            <a:off x="6496050" y="914400"/>
            <a:ext cx="4438650" cy="3962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 Slide">
  <p:cSld name="2_Title Slid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4_Title Slide">
  <p:cSld name="24_Title Slide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51"/>
          <p:cNvSpPr/>
          <p:nvPr>
            <p:ph idx="2" type="pic"/>
          </p:nvPr>
        </p:nvSpPr>
        <p:spPr>
          <a:xfrm>
            <a:off x="7620000" y="713468"/>
            <a:ext cx="4572000" cy="54310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" name="Google Shape;105;p51"/>
          <p:cNvSpPr/>
          <p:nvPr>
            <p:ph idx="3" type="pic"/>
          </p:nvPr>
        </p:nvSpPr>
        <p:spPr>
          <a:xfrm>
            <a:off x="5203371" y="713468"/>
            <a:ext cx="2220686" cy="194264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6" name="Google Shape;106;p51"/>
          <p:cNvSpPr/>
          <p:nvPr>
            <p:ph idx="4" type="pic"/>
          </p:nvPr>
        </p:nvSpPr>
        <p:spPr>
          <a:xfrm>
            <a:off x="5203371" y="3556000"/>
            <a:ext cx="2220686" cy="194264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5_Title Slide">
  <p:cSld name="25_Title Slide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2"/>
          <p:cNvSpPr/>
          <p:nvPr>
            <p:ph idx="2" type="pic"/>
          </p:nvPr>
        </p:nvSpPr>
        <p:spPr>
          <a:xfrm>
            <a:off x="1034143" y="1155700"/>
            <a:ext cx="3247572" cy="4546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9" name="Google Shape;109;p52"/>
          <p:cNvSpPr/>
          <p:nvPr>
            <p:ph idx="3" type="pic"/>
          </p:nvPr>
        </p:nvSpPr>
        <p:spPr>
          <a:xfrm>
            <a:off x="8968015" y="3429000"/>
            <a:ext cx="1453242" cy="145324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0" name="Google Shape;110;p52"/>
          <p:cNvSpPr/>
          <p:nvPr>
            <p:ph idx="4" type="pic"/>
          </p:nvPr>
        </p:nvSpPr>
        <p:spPr>
          <a:xfrm>
            <a:off x="8968015" y="1155700"/>
            <a:ext cx="1453242" cy="145324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7_Title Slide">
  <p:cSld name="27_Title Slide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3"/>
          <p:cNvSpPr/>
          <p:nvPr>
            <p:ph idx="2" type="pic"/>
          </p:nvPr>
        </p:nvSpPr>
        <p:spPr>
          <a:xfrm>
            <a:off x="-1" y="0"/>
            <a:ext cx="3483429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3" name="Google Shape;113;p53"/>
          <p:cNvSpPr/>
          <p:nvPr>
            <p:ph idx="3" type="pic"/>
          </p:nvPr>
        </p:nvSpPr>
        <p:spPr>
          <a:xfrm>
            <a:off x="3555999" y="3428998"/>
            <a:ext cx="2728686" cy="342900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8_Title Slide">
  <p:cSld name="28_Title Slid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4"/>
          <p:cNvSpPr/>
          <p:nvPr>
            <p:ph idx="2" type="pic"/>
          </p:nvPr>
        </p:nvSpPr>
        <p:spPr>
          <a:xfrm>
            <a:off x="1584960" y="1756229"/>
            <a:ext cx="4145279" cy="229761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9_Title Slide">
  <p:cSld name="29_Title Slide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5"/>
          <p:cNvSpPr/>
          <p:nvPr>
            <p:ph idx="2" type="pic"/>
          </p:nvPr>
        </p:nvSpPr>
        <p:spPr>
          <a:xfrm>
            <a:off x="5913121" y="1242060"/>
            <a:ext cx="2308860" cy="435102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8" name="Google Shape;118;p55"/>
          <p:cNvSpPr/>
          <p:nvPr>
            <p:ph idx="3" type="pic"/>
          </p:nvPr>
        </p:nvSpPr>
        <p:spPr>
          <a:xfrm>
            <a:off x="8854735" y="1253490"/>
            <a:ext cx="2308860" cy="435102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0_Title Slide">
  <p:cSld name="30_Title Slide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6"/>
          <p:cNvSpPr/>
          <p:nvPr/>
        </p:nvSpPr>
        <p:spPr>
          <a:xfrm>
            <a:off x="3446463" y="1293813"/>
            <a:ext cx="7569200" cy="3587750"/>
          </a:xfrm>
          <a:prstGeom prst="roundRect">
            <a:avLst>
              <a:gd fmla="val 4469" name="adj"/>
            </a:avLst>
          </a:prstGeom>
          <a:solidFill>
            <a:srgbClr val="4E57F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56"/>
          <p:cNvSpPr/>
          <p:nvPr>
            <p:ph idx="2" type="pic"/>
          </p:nvPr>
        </p:nvSpPr>
        <p:spPr>
          <a:xfrm>
            <a:off x="1358900" y="2038350"/>
            <a:ext cx="4516228" cy="288924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3_Title Slide">
  <p:cSld name="33_Title Slide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 Slide">
  <p:cSld name="3_Title Slide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4"/>
          <p:cNvSpPr/>
          <p:nvPr>
            <p:ph idx="2" type="pic"/>
          </p:nvPr>
        </p:nvSpPr>
        <p:spPr>
          <a:xfrm>
            <a:off x="7503886" y="0"/>
            <a:ext cx="4688113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 Slide">
  <p:cSld name="4_Title Slide">
    <p:bg>
      <p:bgPr>
        <a:solidFill>
          <a:srgbClr val="F9F9F9"/>
        </a:solid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5"/>
          <p:cNvSpPr/>
          <p:nvPr>
            <p:ph idx="2" type="pic"/>
          </p:nvPr>
        </p:nvSpPr>
        <p:spPr>
          <a:xfrm>
            <a:off x="0" y="0"/>
            <a:ext cx="6096000" cy="56338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8_Title Slide">
  <p:cSld name="8_Title Slide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6"/>
          <p:cNvSpPr/>
          <p:nvPr>
            <p:ph idx="2" type="pic"/>
          </p:nvPr>
        </p:nvSpPr>
        <p:spPr>
          <a:xfrm>
            <a:off x="9355015" y="0"/>
            <a:ext cx="2836984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9_Title Slide">
  <p:cSld name="9_Title Slide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7"/>
          <p:cNvSpPr/>
          <p:nvPr>
            <p:ph idx="2" type="pic"/>
          </p:nvPr>
        </p:nvSpPr>
        <p:spPr>
          <a:xfrm>
            <a:off x="994120" y="716171"/>
            <a:ext cx="4129426" cy="412942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0_Title Slide">
  <p:cSld name="10_Title Slide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8"/>
          <p:cNvSpPr/>
          <p:nvPr/>
        </p:nvSpPr>
        <p:spPr>
          <a:xfrm>
            <a:off x="8651875" y="0"/>
            <a:ext cx="3540125" cy="6858000"/>
          </a:xfrm>
          <a:prstGeom prst="rect">
            <a:avLst/>
          </a:prstGeom>
          <a:solidFill>
            <a:srgbClr val="2C7CA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28"/>
          <p:cNvSpPr/>
          <p:nvPr>
            <p:ph idx="2" type="pic"/>
          </p:nvPr>
        </p:nvSpPr>
        <p:spPr>
          <a:xfrm>
            <a:off x="6710289" y="0"/>
            <a:ext cx="4192172" cy="579588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2_Title Slide">
  <p:cSld name="12_Title Slide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9"/>
          <p:cNvSpPr/>
          <p:nvPr>
            <p:ph idx="2" type="pic"/>
          </p:nvPr>
        </p:nvSpPr>
        <p:spPr>
          <a:xfrm>
            <a:off x="1702190" y="1879935"/>
            <a:ext cx="2518117" cy="2461846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279400" rotWithShape="0" algn="tl" dir="2700000" dist="165100">
              <a:srgbClr val="BFBFBF">
                <a:alpha val="40000"/>
              </a:srgbClr>
            </a:outerShdw>
          </a:effectLst>
        </p:spPr>
      </p:sp>
      <p:sp>
        <p:nvSpPr>
          <p:cNvPr id="36" name="Google Shape;36;p29"/>
          <p:cNvSpPr/>
          <p:nvPr>
            <p:ph idx="3" type="pic"/>
          </p:nvPr>
        </p:nvSpPr>
        <p:spPr>
          <a:xfrm>
            <a:off x="4836941" y="1879935"/>
            <a:ext cx="2518117" cy="2461846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279400" rotWithShape="0" algn="tl" dir="2700000" dist="165100">
              <a:srgbClr val="BFBFBF">
                <a:alpha val="40000"/>
              </a:srgbClr>
            </a:outerShdw>
          </a:effectLst>
        </p:spPr>
      </p:sp>
      <p:sp>
        <p:nvSpPr>
          <p:cNvPr id="37" name="Google Shape;37;p29"/>
          <p:cNvSpPr/>
          <p:nvPr>
            <p:ph idx="4" type="pic"/>
          </p:nvPr>
        </p:nvSpPr>
        <p:spPr>
          <a:xfrm>
            <a:off x="7971692" y="1879935"/>
            <a:ext cx="2518117" cy="2461846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279400" rotWithShape="0" algn="tl" dir="2700000" dist="165100">
              <a:srgbClr val="BFBFBF">
                <a:alpha val="40000"/>
              </a:srgbClr>
            </a:outerShdw>
          </a:effectLst>
        </p:spPr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29" Type="http://schemas.openxmlformats.org/officeDocument/2006/relationships/slideLayout" Target="../slideLayouts/slideLayout29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11.xml"/><Relationship Id="rId33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10.xml"/><Relationship Id="rId32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13.xml"/><Relationship Id="rId35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12.xml"/><Relationship Id="rId34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15.xml"/><Relationship Id="rId37" Type="http://schemas.openxmlformats.org/officeDocument/2006/relationships/theme" Target="../theme/theme2.xml"/><Relationship Id="rId14" Type="http://schemas.openxmlformats.org/officeDocument/2006/relationships/slideLayout" Target="../slideLayouts/slideLayout14.xml"/><Relationship Id="rId36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2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e5fab15aaf_2_7"/>
          <p:cNvSpPr txBox="1"/>
          <p:nvPr/>
        </p:nvSpPr>
        <p:spPr>
          <a:xfrm>
            <a:off x="664300" y="1135650"/>
            <a:ext cx="108633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C7CA9"/>
              </a:buClr>
              <a:buSzPts val="2800"/>
              <a:buFont typeface="Arial"/>
              <a:buNone/>
            </a:pPr>
            <a:r>
              <a:rPr b="0" i="0" lang="en-ID" sz="2800" u="none" cap="none" strike="noStrike">
                <a:solidFill>
                  <a:srgbClr val="2C7CA9"/>
                </a:solidFill>
                <a:latin typeface="Lato Black"/>
                <a:ea typeface="Lato Black"/>
                <a:cs typeface="Lato Black"/>
                <a:sym typeface="Lato Black"/>
              </a:rPr>
              <a:t>Time Management with the ‘100 Pennies Exercise’</a:t>
            </a:r>
            <a:endParaRPr b="0" i="0" sz="2800" u="none" cap="none" strike="noStrike">
              <a:solidFill>
                <a:srgbClr val="2C7CA9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28" name="Google Shape;128;g2e5fab15aaf_2_7"/>
          <p:cNvSpPr/>
          <p:nvPr/>
        </p:nvSpPr>
        <p:spPr>
          <a:xfrm>
            <a:off x="664300" y="2001375"/>
            <a:ext cx="3460800" cy="386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ID" sz="1200" u="none" cap="none" strike="noStrike">
                <a:solidFill>
                  <a:srgbClr val="262626"/>
                </a:solidFill>
                <a:latin typeface="Lato"/>
                <a:ea typeface="Lato"/>
                <a:cs typeface="Lato"/>
                <a:sym typeface="Lato"/>
              </a:rPr>
              <a:t>Gabrielle’s List of Top Contributions</a:t>
            </a:r>
            <a:endParaRPr b="1" i="0" sz="1200" u="none" cap="none" strike="noStrike">
              <a:solidFill>
                <a:srgbClr val="262626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1" i="0" sz="1200" u="none" cap="none" strike="noStrike">
              <a:solidFill>
                <a:srgbClr val="262626"/>
              </a:solidFill>
              <a:latin typeface="Lato"/>
              <a:ea typeface="Lato"/>
              <a:cs typeface="Lato"/>
              <a:sym typeface="Lato"/>
            </a:endParaRPr>
          </a:p>
          <a:p>
            <a:pPr indent="-159849" lvl="0" marL="269999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00"/>
              <a:buFont typeface="Arial"/>
              <a:buChar char="●"/>
            </a:pPr>
            <a:r>
              <a:rPr b="0" i="0" lang="en-ID" sz="11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Create internal guidance and best practices for effective user experiences</a:t>
            </a:r>
            <a:endParaRPr b="0" i="0" sz="11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9849" lvl="0" marL="269999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00"/>
              <a:buFont typeface="Arial"/>
              <a:buChar char="●"/>
            </a:pPr>
            <a:r>
              <a:rPr b="0" i="0" lang="en-ID" sz="11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Grow team capacity to deliver amazing UX resources</a:t>
            </a:r>
            <a:endParaRPr b="0" i="0" sz="11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9849" lvl="0" marL="269999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00"/>
              <a:buFont typeface="Arial"/>
              <a:buChar char="●"/>
            </a:pPr>
            <a:r>
              <a:rPr b="0" i="0" lang="en-ID" sz="11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Facilitate inter-departmental collaboration</a:t>
            </a:r>
            <a:endParaRPr b="0" i="0" sz="11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9849" lvl="0" marL="269999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00"/>
              <a:buFont typeface="Arial"/>
              <a:buChar char="●"/>
            </a:pPr>
            <a:r>
              <a:rPr b="0" i="0" lang="en-ID" sz="11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Identify gaps or challenges for the org before they become problems</a:t>
            </a:r>
            <a:endParaRPr b="0" i="0" sz="11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9849" lvl="0" marL="269999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00"/>
              <a:buFont typeface="Arial"/>
              <a:buChar char="●"/>
            </a:pPr>
            <a:r>
              <a:rPr b="0" i="0" lang="en-ID" sz="11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Manage team members’ day-to-day projects</a:t>
            </a:r>
            <a:endParaRPr b="0" i="0" sz="11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9849" lvl="0" marL="269999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00"/>
              <a:buFont typeface="Arial"/>
              <a:buChar char="●"/>
            </a:pPr>
            <a:r>
              <a:rPr b="0" i="0" lang="en-ID" sz="11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Publish external research</a:t>
            </a:r>
            <a:endParaRPr b="0" i="0" sz="11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g2e5fab15aaf_2_7"/>
          <p:cNvSpPr/>
          <p:nvPr/>
        </p:nvSpPr>
        <p:spPr>
          <a:xfrm>
            <a:off x="4365600" y="2001375"/>
            <a:ext cx="3460800" cy="31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ID" sz="1200" u="none" cap="none" strike="noStrike">
                <a:solidFill>
                  <a:srgbClr val="262626"/>
                </a:solidFill>
                <a:latin typeface="Lato"/>
                <a:ea typeface="Lato"/>
                <a:cs typeface="Lato"/>
                <a:sym typeface="Lato"/>
              </a:rPr>
              <a:t>Example “100 Pennies” Distribution</a:t>
            </a:r>
            <a:endParaRPr b="0" i="0" sz="11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30" name="Google Shape;130;g2e5fab15aaf_2_7"/>
          <p:cNvGraphicFramePr/>
          <p:nvPr/>
        </p:nvGraphicFramePr>
        <p:xfrm>
          <a:off x="4365600" y="23901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{0C29E03A-393D-484C-AA77-4DA8152C0D45}</a:tableStyleId>
              </a:tblPr>
              <a:tblGrid>
                <a:gridCol w="4033550"/>
                <a:gridCol w="1028400"/>
                <a:gridCol w="1082575"/>
                <a:gridCol w="1017575"/>
              </a:tblGrid>
              <a:tr h="425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ID" sz="1200" u="none" cap="none" strike="noStrike">
                          <a:solidFill>
                            <a:srgbClr val="595959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Gabrielle’s Top Contributions</a:t>
                      </a:r>
                      <a:endParaRPr b="1" sz="1100" u="none" cap="none" strike="noStrike">
                        <a:solidFill>
                          <a:srgbClr val="595959"/>
                        </a:solidFill>
                      </a:endParaRPr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ID" sz="1100" u="none" cap="none" strike="noStrike">
                          <a:solidFill>
                            <a:srgbClr val="595959"/>
                          </a:solidFill>
                        </a:rPr>
                        <a:t>Pennies</a:t>
                      </a:r>
                      <a:endParaRPr b="1" sz="1100" u="none" cap="none" strike="noStrike">
                        <a:solidFill>
                          <a:srgbClr val="595959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ID" sz="1100" u="none" cap="none" strike="noStrike">
                          <a:solidFill>
                            <a:srgbClr val="595959"/>
                          </a:solidFill>
                        </a:rPr>
                        <a:t>(Importance)</a:t>
                      </a:r>
                      <a:endParaRPr b="1" sz="1100" u="none" cap="none" strike="noStrike">
                        <a:solidFill>
                          <a:srgbClr val="595959"/>
                        </a:solidFill>
                      </a:endParaRPr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ID" sz="1100" u="none" cap="none" strike="noStrike">
                          <a:solidFill>
                            <a:srgbClr val="595959"/>
                          </a:solidFill>
                        </a:rPr>
                        <a:t>Pennies</a:t>
                      </a:r>
                      <a:endParaRPr b="1" sz="1100" u="none" cap="none" strike="noStrike">
                        <a:solidFill>
                          <a:srgbClr val="595959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ID" sz="1100" u="none" cap="none" strike="noStrike">
                          <a:solidFill>
                            <a:srgbClr val="595959"/>
                          </a:solidFill>
                        </a:rPr>
                        <a:t>(Time Spend)</a:t>
                      </a:r>
                      <a:endParaRPr b="1" sz="1100" u="none" cap="none" strike="noStrike">
                        <a:solidFill>
                          <a:srgbClr val="595959"/>
                        </a:solidFill>
                      </a:endParaRPr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ID" sz="1100" u="none" cap="none" strike="noStrike">
                          <a:solidFill>
                            <a:srgbClr val="595959"/>
                          </a:solidFill>
                        </a:rPr>
                        <a:t>Gap</a:t>
                      </a:r>
                      <a:endParaRPr b="1" sz="1100" u="none" cap="none" strike="noStrike">
                        <a:solidFill>
                          <a:srgbClr val="595959"/>
                        </a:solidFill>
                      </a:endParaRPr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42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ID" sz="1100" u="none" cap="none" strike="noStrike">
                          <a:solidFill>
                            <a:srgbClr val="7F7F7F"/>
                          </a:solidFill>
                        </a:rPr>
                        <a:t>Create internal guidance and best practices on effective user experience</a:t>
                      </a:r>
                      <a:endParaRPr sz="1100" u="none" cap="none" strike="noStrike">
                        <a:solidFill>
                          <a:srgbClr val="7F7F7F"/>
                        </a:solidFill>
                      </a:endParaRPr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ID" sz="1100" u="none" cap="none" strike="noStrike">
                          <a:solidFill>
                            <a:srgbClr val="7F7F7F"/>
                          </a:solidFill>
                        </a:rPr>
                        <a:t>10</a:t>
                      </a:r>
                      <a:endParaRPr sz="1100" u="none" cap="none" strike="noStrike">
                        <a:solidFill>
                          <a:srgbClr val="7F7F7F"/>
                        </a:solidFill>
                      </a:endParaRPr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ID" sz="1100" u="none" cap="none" strike="noStrike">
                          <a:solidFill>
                            <a:srgbClr val="7F7F7F"/>
                          </a:solidFill>
                        </a:rPr>
                        <a:t>30</a:t>
                      </a:r>
                      <a:endParaRPr sz="1100" u="none" cap="none" strike="noStrike">
                        <a:solidFill>
                          <a:srgbClr val="7F7F7F"/>
                        </a:solidFill>
                      </a:endParaRPr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ID" sz="1100" u="none" cap="none" strike="noStrike">
                          <a:solidFill>
                            <a:srgbClr val="EF4136"/>
                          </a:solidFill>
                        </a:rPr>
                        <a:t>+20</a:t>
                      </a:r>
                      <a:endParaRPr b="1" sz="1100" u="none" cap="none" strike="noStrike">
                        <a:solidFill>
                          <a:srgbClr val="EF4136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ID" sz="1100" u="none" cap="none" strike="noStrike">
                          <a:solidFill>
                            <a:srgbClr val="EF4136"/>
                          </a:solidFill>
                        </a:rPr>
                        <a:t>Deprioritize!</a:t>
                      </a:r>
                      <a:endParaRPr b="1" sz="1100" u="none" cap="none" strike="noStrike">
                        <a:solidFill>
                          <a:srgbClr val="EF4136"/>
                        </a:solidFill>
                      </a:endParaRPr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2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ID" sz="1100" u="none" cap="none" strike="noStrike">
                          <a:solidFill>
                            <a:srgbClr val="7F7F7F"/>
                          </a:solidFill>
                        </a:rPr>
                        <a:t>Grow team capacity to deliver amazing UX resources</a:t>
                      </a:r>
                      <a:endParaRPr sz="1100" u="none" cap="none" strike="noStrike">
                        <a:solidFill>
                          <a:srgbClr val="7F7F7F"/>
                        </a:solidFill>
                      </a:endParaRPr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ID" sz="1100" u="none" cap="none" strike="noStrike">
                          <a:solidFill>
                            <a:srgbClr val="7F7F7F"/>
                          </a:solidFill>
                        </a:rPr>
                        <a:t>30</a:t>
                      </a:r>
                      <a:endParaRPr sz="1100" u="none" cap="none" strike="noStrike">
                        <a:solidFill>
                          <a:srgbClr val="7F7F7F"/>
                        </a:solidFill>
                      </a:endParaRPr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ID" sz="1100" u="none" cap="none" strike="noStrike">
                          <a:solidFill>
                            <a:srgbClr val="7F7F7F"/>
                          </a:solidFill>
                        </a:rPr>
                        <a:t>10</a:t>
                      </a:r>
                      <a:endParaRPr sz="1100" u="none" cap="none" strike="noStrike">
                        <a:solidFill>
                          <a:srgbClr val="7F7F7F"/>
                        </a:solidFill>
                      </a:endParaRPr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ID" sz="1100" u="none" cap="none" strike="noStrike">
                          <a:solidFill>
                            <a:schemeClr val="accent6"/>
                          </a:solidFill>
                        </a:rPr>
                        <a:t>-20</a:t>
                      </a:r>
                      <a:endParaRPr b="1" sz="1100" u="none" cap="none" strike="noStrike">
                        <a:solidFill>
                          <a:schemeClr val="accent6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ID" sz="1100" u="none" cap="none" strike="noStrike">
                          <a:solidFill>
                            <a:schemeClr val="accent6"/>
                          </a:solidFill>
                        </a:rPr>
                        <a:t>Prioritize!</a:t>
                      </a:r>
                      <a:endParaRPr b="1" sz="1100" u="none" cap="none" strike="noStrike">
                        <a:solidFill>
                          <a:schemeClr val="accent6"/>
                        </a:solidFill>
                      </a:endParaRPr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2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ID" sz="1100" u="none" cap="none" strike="noStrike">
                          <a:solidFill>
                            <a:srgbClr val="7F7F7F"/>
                          </a:solidFill>
                        </a:rPr>
                        <a:t>Grow team capacity to deliver amazing UX resources</a:t>
                      </a:r>
                      <a:endParaRPr sz="1100" u="none" cap="none" strike="noStrike">
                        <a:solidFill>
                          <a:srgbClr val="7F7F7F"/>
                        </a:solidFill>
                      </a:endParaRPr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ID" sz="1100" u="none" cap="none" strike="noStrike">
                          <a:solidFill>
                            <a:srgbClr val="7F7F7F"/>
                          </a:solidFill>
                        </a:rPr>
                        <a:t>15</a:t>
                      </a:r>
                      <a:endParaRPr sz="1100" u="none" cap="none" strike="noStrike">
                        <a:solidFill>
                          <a:srgbClr val="7F7F7F"/>
                        </a:solidFill>
                      </a:endParaRPr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ID" sz="1100" u="none" cap="none" strike="noStrike">
                          <a:solidFill>
                            <a:srgbClr val="7F7F7F"/>
                          </a:solidFill>
                        </a:rPr>
                        <a:t>25</a:t>
                      </a:r>
                      <a:endParaRPr sz="1100" u="none" cap="none" strike="noStrike">
                        <a:solidFill>
                          <a:srgbClr val="7F7F7F"/>
                        </a:solidFill>
                      </a:endParaRPr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ID" sz="1100" u="none" cap="none" strike="noStrike">
                          <a:solidFill>
                            <a:srgbClr val="EF4136"/>
                          </a:solidFill>
                        </a:rPr>
                        <a:t>+10</a:t>
                      </a:r>
                      <a:endParaRPr b="1" sz="1100" u="none" cap="none" strike="noStrike">
                        <a:solidFill>
                          <a:srgbClr val="EF4136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ID" sz="1100" u="none" cap="none" strike="noStrike">
                          <a:solidFill>
                            <a:srgbClr val="EF4136"/>
                          </a:solidFill>
                        </a:rPr>
                        <a:t>Deprioritize!</a:t>
                      </a:r>
                      <a:endParaRPr b="1" sz="1100" u="none" cap="none" strike="noStrike">
                        <a:solidFill>
                          <a:srgbClr val="7F7F7F"/>
                        </a:solidFill>
                      </a:endParaRPr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2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ID" sz="1100" u="none" cap="none" strike="noStrike">
                          <a:solidFill>
                            <a:srgbClr val="7F7F7F"/>
                          </a:solidFill>
                        </a:rPr>
                        <a:t>Identify gaps or challenges for the org before they become problems</a:t>
                      </a:r>
                      <a:endParaRPr sz="1100" u="none" cap="none" strike="noStrike">
                        <a:solidFill>
                          <a:srgbClr val="7F7F7F"/>
                        </a:solidFill>
                      </a:endParaRPr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ID" sz="1100" u="none" cap="none" strike="noStrike">
                          <a:solidFill>
                            <a:srgbClr val="7F7F7F"/>
                          </a:solidFill>
                        </a:rPr>
                        <a:t>25</a:t>
                      </a:r>
                      <a:endParaRPr sz="1100" u="none" cap="none" strike="noStrike">
                        <a:solidFill>
                          <a:srgbClr val="7F7F7F"/>
                        </a:solidFill>
                      </a:endParaRPr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ID" sz="1100" u="none" cap="none" strike="noStrike">
                          <a:solidFill>
                            <a:srgbClr val="7F7F7F"/>
                          </a:solidFill>
                        </a:rPr>
                        <a:t>5</a:t>
                      </a:r>
                      <a:endParaRPr sz="1100" u="none" cap="none" strike="noStrike">
                        <a:solidFill>
                          <a:srgbClr val="7F7F7F"/>
                        </a:solidFill>
                      </a:endParaRPr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ID" sz="1100" u="none" cap="none" strike="noStrike">
                          <a:solidFill>
                            <a:schemeClr val="accent6"/>
                          </a:solidFill>
                        </a:rPr>
                        <a:t>-20</a:t>
                      </a:r>
                      <a:endParaRPr b="1" sz="1100" u="none" cap="none" strike="noStrike">
                        <a:solidFill>
                          <a:schemeClr val="accent6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ID" sz="1100" u="none" cap="none" strike="noStrike">
                          <a:solidFill>
                            <a:schemeClr val="accent6"/>
                          </a:solidFill>
                        </a:rPr>
                        <a:t>Prioritize!</a:t>
                      </a:r>
                      <a:endParaRPr b="1" sz="1100" u="none" cap="none" strike="noStrike">
                        <a:solidFill>
                          <a:srgbClr val="7F7F7F"/>
                        </a:solidFill>
                      </a:endParaRPr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2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ID" sz="1100" u="none" cap="none" strike="noStrike">
                          <a:solidFill>
                            <a:srgbClr val="7F7F7F"/>
                          </a:solidFill>
                        </a:rPr>
                        <a:t>Manage team members’ day-to-day project</a:t>
                      </a:r>
                      <a:endParaRPr sz="1100" u="none" cap="none" strike="noStrike">
                        <a:solidFill>
                          <a:srgbClr val="7F7F7F"/>
                        </a:solidFill>
                      </a:endParaRPr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ID" sz="1100" u="none" cap="none" strike="noStrike">
                          <a:solidFill>
                            <a:srgbClr val="7F7F7F"/>
                          </a:solidFill>
                        </a:rPr>
                        <a:t>15</a:t>
                      </a:r>
                      <a:endParaRPr sz="1100" u="none" cap="none" strike="noStrike">
                        <a:solidFill>
                          <a:srgbClr val="7F7F7F"/>
                        </a:solidFill>
                      </a:endParaRPr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ID" sz="1100" u="none" cap="none" strike="noStrike">
                          <a:solidFill>
                            <a:srgbClr val="7F7F7F"/>
                          </a:solidFill>
                        </a:rPr>
                        <a:t>15</a:t>
                      </a:r>
                      <a:endParaRPr sz="1100" u="none" cap="none" strike="noStrike">
                        <a:solidFill>
                          <a:srgbClr val="7F7F7F"/>
                        </a:solidFill>
                      </a:endParaRPr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ID" sz="1100" u="none" cap="none" strike="noStrike">
                          <a:solidFill>
                            <a:srgbClr val="7F7F7F"/>
                          </a:solidFill>
                        </a:rPr>
                        <a:t>0</a:t>
                      </a:r>
                      <a:endParaRPr sz="1100" u="none" cap="none" strike="noStrike">
                        <a:solidFill>
                          <a:srgbClr val="7F7F7F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ID" sz="1100" u="none" cap="none" strike="noStrike">
                          <a:solidFill>
                            <a:srgbClr val="7F7F7F"/>
                          </a:solidFill>
                        </a:rPr>
                        <a:t>No change</a:t>
                      </a:r>
                      <a:endParaRPr sz="1100" u="none" cap="none" strike="noStrike">
                        <a:solidFill>
                          <a:srgbClr val="7F7F7F"/>
                        </a:solidFill>
                      </a:endParaRPr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2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ID" sz="1100" u="none" cap="none" strike="noStrike">
                          <a:solidFill>
                            <a:srgbClr val="7F7F7F"/>
                          </a:solidFill>
                        </a:rPr>
                        <a:t>Publish external research</a:t>
                      </a:r>
                      <a:endParaRPr sz="1100" u="none" cap="none" strike="noStrike">
                        <a:solidFill>
                          <a:srgbClr val="7F7F7F"/>
                        </a:solidFill>
                      </a:endParaRPr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ID" sz="1100" u="none" cap="none" strike="noStrike">
                          <a:solidFill>
                            <a:srgbClr val="7F7F7F"/>
                          </a:solidFill>
                        </a:rPr>
                        <a:t>5</a:t>
                      </a:r>
                      <a:endParaRPr sz="1100" u="none" cap="none" strike="noStrike">
                        <a:solidFill>
                          <a:srgbClr val="7F7F7F"/>
                        </a:solidFill>
                      </a:endParaRPr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ID" sz="1100" u="none" cap="none" strike="noStrike">
                          <a:solidFill>
                            <a:srgbClr val="7F7F7F"/>
                          </a:solidFill>
                        </a:rPr>
                        <a:t>15</a:t>
                      </a:r>
                      <a:endParaRPr sz="1100" u="none" cap="none" strike="noStrike">
                        <a:solidFill>
                          <a:srgbClr val="7F7F7F"/>
                        </a:solidFill>
                      </a:endParaRPr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ID" sz="1100" u="none" cap="none" strike="noStrike">
                          <a:solidFill>
                            <a:srgbClr val="EF4136"/>
                          </a:solidFill>
                        </a:rPr>
                        <a:t>+10</a:t>
                      </a:r>
                      <a:endParaRPr b="1" sz="1100" u="none" cap="none" strike="noStrike">
                        <a:solidFill>
                          <a:srgbClr val="EF4136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ID" sz="1100" u="none" cap="none" strike="noStrike">
                          <a:solidFill>
                            <a:srgbClr val="EF4136"/>
                          </a:solidFill>
                        </a:rPr>
                        <a:t>Deprioritize!</a:t>
                      </a:r>
                      <a:endParaRPr b="1" sz="1100" u="none" cap="none" strike="noStrike">
                        <a:solidFill>
                          <a:srgbClr val="7F7F7F"/>
                        </a:solidFill>
                      </a:endParaRPr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2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ID" sz="1100" u="none" cap="none" strike="noStrike">
                          <a:solidFill>
                            <a:srgbClr val="595959"/>
                          </a:solidFill>
                        </a:rPr>
                        <a:t>Total Contributions</a:t>
                      </a:r>
                      <a:endParaRPr b="1" sz="1100" u="none" cap="none" strike="noStrike">
                        <a:solidFill>
                          <a:srgbClr val="595959"/>
                        </a:solidFill>
                      </a:endParaRPr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ID" sz="1100" u="none" cap="none" strike="noStrike">
                          <a:solidFill>
                            <a:srgbClr val="595959"/>
                          </a:solidFill>
                        </a:rPr>
                        <a:t>100</a:t>
                      </a:r>
                      <a:endParaRPr b="1" sz="1100" u="none" cap="none" strike="noStrike">
                        <a:solidFill>
                          <a:srgbClr val="595959"/>
                        </a:solidFill>
                      </a:endParaRPr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1100" u="none" cap="none" strike="noStrike">
                        <a:solidFill>
                          <a:srgbClr val="595959"/>
                        </a:solidFill>
                      </a:endParaRPr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e5fab15aaf_2_37"/>
          <p:cNvSpPr txBox="1"/>
          <p:nvPr/>
        </p:nvSpPr>
        <p:spPr>
          <a:xfrm>
            <a:off x="664300" y="1135650"/>
            <a:ext cx="108633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C7CA9"/>
              </a:buClr>
              <a:buSzPts val="2800"/>
              <a:buFont typeface="Arial"/>
              <a:buNone/>
            </a:pPr>
            <a:r>
              <a:rPr b="0" i="0" lang="en-ID" sz="2800" u="none" cap="none" strike="noStrike">
                <a:solidFill>
                  <a:srgbClr val="2C7CA9"/>
                </a:solidFill>
                <a:latin typeface="Lato Black"/>
                <a:ea typeface="Lato Black"/>
                <a:cs typeface="Lato Black"/>
                <a:sym typeface="Lato Black"/>
              </a:rPr>
              <a:t>100 Pennies Exercise: Try it Out!</a:t>
            </a:r>
            <a:endParaRPr b="0" i="0" sz="2800" u="none" cap="none" strike="noStrike">
              <a:solidFill>
                <a:srgbClr val="2C7CA9"/>
              </a:solidFill>
              <a:latin typeface="Lato"/>
              <a:ea typeface="Lato"/>
              <a:cs typeface="Lato"/>
              <a:sym typeface="Lato"/>
            </a:endParaRPr>
          </a:p>
        </p:txBody>
      </p:sp>
      <p:graphicFrame>
        <p:nvGraphicFramePr>
          <p:cNvPr id="136" name="Google Shape;136;g2e5fab15aaf_2_37"/>
          <p:cNvGraphicFramePr/>
          <p:nvPr/>
        </p:nvGraphicFramePr>
        <p:xfrm>
          <a:off x="664300" y="20013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{0C29E03A-393D-484C-AA77-4DA8152C0D45}</a:tableStyleId>
              </a:tblPr>
              <a:tblGrid>
                <a:gridCol w="6821550"/>
                <a:gridCol w="1256775"/>
                <a:gridCol w="1241550"/>
                <a:gridCol w="1543425"/>
              </a:tblGrid>
              <a:tr h="425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ID" sz="1200" u="none" cap="none" strike="noStrike">
                          <a:solidFill>
                            <a:srgbClr val="595959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My Top Contributions</a:t>
                      </a:r>
                      <a:endParaRPr b="1" sz="1100" u="none" cap="none" strike="noStrike">
                        <a:solidFill>
                          <a:srgbClr val="595959"/>
                        </a:solidFill>
                      </a:endParaRPr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ID" sz="1100" u="none" cap="none" strike="noStrike">
                          <a:solidFill>
                            <a:srgbClr val="595959"/>
                          </a:solidFill>
                        </a:rPr>
                        <a:t>Importance </a:t>
                      </a:r>
                      <a:endParaRPr b="1" sz="1100" u="none" cap="none" strike="noStrike">
                        <a:solidFill>
                          <a:srgbClr val="595959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ID" sz="1100" u="none" cap="none" strike="noStrike">
                          <a:solidFill>
                            <a:srgbClr val="595959"/>
                          </a:solidFill>
                        </a:rPr>
                        <a:t>(Out of 100 pennies)</a:t>
                      </a:r>
                      <a:endParaRPr sz="1100" u="none" cap="none" strike="noStrike">
                        <a:solidFill>
                          <a:srgbClr val="595959"/>
                        </a:solidFill>
                      </a:endParaRPr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ID" sz="1100" u="none" cap="none" strike="noStrike">
                          <a:solidFill>
                            <a:srgbClr val="595959"/>
                          </a:solidFill>
                        </a:rPr>
                        <a:t>Time Spent </a:t>
                      </a:r>
                      <a:endParaRPr b="1" sz="1100" u="none" cap="none" strike="noStrike">
                        <a:solidFill>
                          <a:srgbClr val="595959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ID" sz="1100" u="none" cap="none" strike="noStrike">
                          <a:solidFill>
                            <a:srgbClr val="595959"/>
                          </a:solidFill>
                        </a:rPr>
                        <a:t>(Out of 100 pennies)</a:t>
                      </a:r>
                      <a:endParaRPr sz="1100" u="none" cap="none" strike="noStrike">
                        <a:solidFill>
                          <a:srgbClr val="595959"/>
                        </a:solidFill>
                      </a:endParaRPr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ID" sz="1100" u="none" cap="none" strike="noStrike">
                          <a:solidFill>
                            <a:srgbClr val="595959"/>
                          </a:solidFill>
                        </a:rPr>
                        <a:t>Gap</a:t>
                      </a:r>
                      <a:endParaRPr b="1" sz="1100" u="none" cap="none" strike="noStrike">
                        <a:solidFill>
                          <a:srgbClr val="595959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ID" sz="1100" u="none" cap="none" strike="noStrike">
                          <a:solidFill>
                            <a:srgbClr val="595959"/>
                          </a:solidFill>
                        </a:rPr>
                        <a:t>(Time Spent minus Importance)</a:t>
                      </a:r>
                      <a:endParaRPr sz="1100" u="none" cap="none" strike="noStrike">
                        <a:solidFill>
                          <a:srgbClr val="595959"/>
                        </a:solidFill>
                      </a:endParaRPr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42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2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2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2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2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2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2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1100" u="none" cap="none" strike="noStrike">
                        <a:solidFill>
                          <a:srgbClr val="595959"/>
                        </a:solidFill>
                      </a:endParaRPr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1100" u="none" cap="none" strike="noStrike">
                        <a:solidFill>
                          <a:srgbClr val="595959"/>
                        </a:solidFill>
                      </a:endParaRPr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1100" u="none" cap="none" strike="noStrike">
                        <a:solidFill>
                          <a:srgbClr val="595959"/>
                        </a:solidFill>
                      </a:endParaRPr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1100" u="none" cap="none" strike="noStrike">
                        <a:solidFill>
                          <a:srgbClr val="595959"/>
                        </a:solidFill>
                      </a:endParaRPr>
                    </a:p>
                  </a:txBody>
                  <a:tcPr marT="79200" marB="79200" marR="79200" marL="900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2020-07-28T10:39:17Z</dcterms:created>
  <dc:creator>Riki Arjun Pratama</dc:creator>
</cp:coreProperties>
</file>